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3E4F3"/>
    <a:srgbClr val="A8E1EE"/>
    <a:srgbClr val="A5DFED"/>
    <a:srgbClr val="85D4E7"/>
    <a:srgbClr val="A1DBE7"/>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9118"/>
    <p:restoredTop sz="93624"/>
  </p:normalViewPr>
  <p:slideViewPr>
    <p:cSldViewPr>
      <p:cViewPr>
        <p:scale>
          <a:sx n="110" d="100"/>
          <a:sy n="110" d="100"/>
        </p:scale>
        <p:origin x="-246" y="354"/>
      </p:cViewPr>
      <p:guideLst>
        <p:guide orient="horz" pos="2160"/>
        <p:guide pos="2880"/>
      </p:guideLst>
    </p:cSldViewPr>
  </p:slideViewPr>
  <p:notesTextViewPr>
    <p:cViewPr>
      <p:scale>
        <a:sx n="1" d="1"/>
        <a:sy n="1" d="1"/>
      </p:scale>
      <p:origin x="0" y="0"/>
    </p:cViewPr>
  </p:notesTextViewPr>
  <p:sorterViewPr>
    <p:cViewPr>
      <p:scale>
        <a:sx n="97" d="100"/>
        <a:sy n="97" d="100"/>
      </p:scale>
      <p:origin x="0" y="0"/>
    </p:cViewPr>
  </p:sorter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30"/>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4487335E-BCAF-4A55-9283-0C8E2D80732F}" type="datetimeFigureOut">
              <a:rPr lang="es-ES" smtClean="0"/>
              <a:pPr/>
              <a:t>15/01/2018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777E47B-B890-40D4-BA7A-B76906468A6D}" type="slidenum">
              <a:rPr lang="es-ES" smtClean="0"/>
              <a:pPr/>
              <a:t>‹Nº›</a:t>
            </a:fld>
            <a:endParaRPr lang="es-ES"/>
          </a:p>
        </p:txBody>
      </p:sp>
    </p:spTree>
    <p:extLst>
      <p:ext uri="{BB962C8B-B14F-4D97-AF65-F5344CB8AC3E}">
        <p14:creationId xmlns:p14="http://schemas.microsoft.com/office/powerpoint/2010/main" xmlns="" val="3082340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487335E-BCAF-4A55-9283-0C8E2D80732F}" type="datetimeFigureOut">
              <a:rPr lang="es-ES" smtClean="0"/>
              <a:pPr/>
              <a:t>15/01/2018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777E47B-B890-40D4-BA7A-B76906468A6D}" type="slidenum">
              <a:rPr lang="es-ES" smtClean="0"/>
              <a:pPr/>
              <a:t>‹Nº›</a:t>
            </a:fld>
            <a:endParaRPr lang="es-ES"/>
          </a:p>
        </p:txBody>
      </p:sp>
    </p:spTree>
    <p:extLst>
      <p:ext uri="{BB962C8B-B14F-4D97-AF65-F5344CB8AC3E}">
        <p14:creationId xmlns:p14="http://schemas.microsoft.com/office/powerpoint/2010/main" xmlns="" val="3746353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4972049" y="366713"/>
            <a:ext cx="1543051" cy="780097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342906" y="366713"/>
            <a:ext cx="4476751" cy="780097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487335E-BCAF-4A55-9283-0C8E2D80732F}" type="datetimeFigureOut">
              <a:rPr lang="es-ES" smtClean="0"/>
              <a:pPr/>
              <a:t>15/01/2018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777E47B-B890-40D4-BA7A-B76906468A6D}" type="slidenum">
              <a:rPr lang="es-ES" smtClean="0"/>
              <a:pPr/>
              <a:t>‹Nº›</a:t>
            </a:fld>
            <a:endParaRPr lang="es-ES"/>
          </a:p>
        </p:txBody>
      </p:sp>
    </p:spTree>
    <p:extLst>
      <p:ext uri="{BB962C8B-B14F-4D97-AF65-F5344CB8AC3E}">
        <p14:creationId xmlns:p14="http://schemas.microsoft.com/office/powerpoint/2010/main" xmlns="" val="2090883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487335E-BCAF-4A55-9283-0C8E2D80732F}" type="datetimeFigureOut">
              <a:rPr lang="es-ES" smtClean="0"/>
              <a:pPr/>
              <a:t>15/01/2018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777E47B-B890-40D4-BA7A-B76906468A6D}" type="slidenum">
              <a:rPr lang="es-ES" smtClean="0"/>
              <a:pPr/>
              <a:t>‹Nº›</a:t>
            </a:fld>
            <a:endParaRPr lang="es-ES"/>
          </a:p>
        </p:txBody>
      </p:sp>
    </p:spTree>
    <p:extLst>
      <p:ext uri="{BB962C8B-B14F-4D97-AF65-F5344CB8AC3E}">
        <p14:creationId xmlns:p14="http://schemas.microsoft.com/office/powerpoint/2010/main" xmlns="" val="3873589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8"/>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487335E-BCAF-4A55-9283-0C8E2D80732F}" type="datetimeFigureOut">
              <a:rPr lang="es-ES" smtClean="0"/>
              <a:pPr/>
              <a:t>15/01/2018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777E47B-B890-40D4-BA7A-B76906468A6D}" type="slidenum">
              <a:rPr lang="es-ES" smtClean="0"/>
              <a:pPr/>
              <a:t>‹Nº›</a:t>
            </a:fld>
            <a:endParaRPr lang="es-ES"/>
          </a:p>
        </p:txBody>
      </p:sp>
    </p:spTree>
    <p:extLst>
      <p:ext uri="{BB962C8B-B14F-4D97-AF65-F5344CB8AC3E}">
        <p14:creationId xmlns:p14="http://schemas.microsoft.com/office/powerpoint/2010/main" xmlns="" val="3695336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342903" y="2133601"/>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3505203" y="2133601"/>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4487335E-BCAF-4A55-9283-0C8E2D80732F}" type="datetimeFigureOut">
              <a:rPr lang="es-ES" smtClean="0"/>
              <a:pPr/>
              <a:t>15/01/2018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777E47B-B890-40D4-BA7A-B76906468A6D}" type="slidenum">
              <a:rPr lang="es-ES" smtClean="0"/>
              <a:pPr/>
              <a:t>‹Nº›</a:t>
            </a:fld>
            <a:endParaRPr lang="es-ES"/>
          </a:p>
        </p:txBody>
      </p:sp>
    </p:spTree>
    <p:extLst>
      <p:ext uri="{BB962C8B-B14F-4D97-AF65-F5344CB8AC3E}">
        <p14:creationId xmlns:p14="http://schemas.microsoft.com/office/powerpoint/2010/main" xmlns="" val="3233615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31"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31"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4487335E-BCAF-4A55-9283-0C8E2D80732F}" type="datetimeFigureOut">
              <a:rPr lang="es-ES" smtClean="0"/>
              <a:pPr/>
              <a:t>15/01/2018</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E777E47B-B890-40D4-BA7A-B76906468A6D}" type="slidenum">
              <a:rPr lang="es-ES" smtClean="0"/>
              <a:pPr/>
              <a:t>‹Nº›</a:t>
            </a:fld>
            <a:endParaRPr lang="es-ES"/>
          </a:p>
        </p:txBody>
      </p:sp>
    </p:spTree>
    <p:extLst>
      <p:ext uri="{BB962C8B-B14F-4D97-AF65-F5344CB8AC3E}">
        <p14:creationId xmlns:p14="http://schemas.microsoft.com/office/powerpoint/2010/main" xmlns="" val="343135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4487335E-BCAF-4A55-9283-0C8E2D80732F}" type="datetimeFigureOut">
              <a:rPr lang="es-ES" smtClean="0"/>
              <a:pPr/>
              <a:t>15/01/2018</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E777E47B-B890-40D4-BA7A-B76906468A6D}" type="slidenum">
              <a:rPr lang="es-ES" smtClean="0"/>
              <a:pPr/>
              <a:t>‹Nº›</a:t>
            </a:fld>
            <a:endParaRPr lang="es-ES"/>
          </a:p>
        </p:txBody>
      </p:sp>
    </p:spTree>
    <p:extLst>
      <p:ext uri="{BB962C8B-B14F-4D97-AF65-F5344CB8AC3E}">
        <p14:creationId xmlns:p14="http://schemas.microsoft.com/office/powerpoint/2010/main" xmlns="" val="2882944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487335E-BCAF-4A55-9283-0C8E2D80732F}" type="datetimeFigureOut">
              <a:rPr lang="es-ES" smtClean="0"/>
              <a:pPr/>
              <a:t>15/01/2018</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E777E47B-B890-40D4-BA7A-B76906468A6D}" type="slidenum">
              <a:rPr lang="es-ES" smtClean="0"/>
              <a:pPr/>
              <a:t>‹Nº›</a:t>
            </a:fld>
            <a:endParaRPr lang="es-ES"/>
          </a:p>
        </p:txBody>
      </p:sp>
    </p:spTree>
    <p:extLst>
      <p:ext uri="{BB962C8B-B14F-4D97-AF65-F5344CB8AC3E}">
        <p14:creationId xmlns:p14="http://schemas.microsoft.com/office/powerpoint/2010/main" xmlns="" val="655843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6"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5" y="273055"/>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6" y="1435105"/>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487335E-BCAF-4A55-9283-0C8E2D80732F}" type="datetimeFigureOut">
              <a:rPr lang="es-ES" smtClean="0"/>
              <a:pPr/>
              <a:t>15/01/2018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777E47B-B890-40D4-BA7A-B76906468A6D}" type="slidenum">
              <a:rPr lang="es-ES" smtClean="0"/>
              <a:pPr/>
              <a:t>‹Nº›</a:t>
            </a:fld>
            <a:endParaRPr lang="es-ES"/>
          </a:p>
        </p:txBody>
      </p:sp>
    </p:spTree>
    <p:extLst>
      <p:ext uri="{BB962C8B-B14F-4D97-AF65-F5344CB8AC3E}">
        <p14:creationId xmlns:p14="http://schemas.microsoft.com/office/powerpoint/2010/main" xmlns="" val="1069765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1"/>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487335E-BCAF-4A55-9283-0C8E2D80732F}" type="datetimeFigureOut">
              <a:rPr lang="es-ES" smtClean="0"/>
              <a:pPr/>
              <a:t>15/01/2018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777E47B-B890-40D4-BA7A-B76906468A6D}" type="slidenum">
              <a:rPr lang="es-ES" smtClean="0"/>
              <a:pPr/>
              <a:t>‹Nº›</a:t>
            </a:fld>
            <a:endParaRPr lang="es-ES"/>
          </a:p>
        </p:txBody>
      </p:sp>
    </p:spTree>
    <p:extLst>
      <p:ext uri="{BB962C8B-B14F-4D97-AF65-F5344CB8AC3E}">
        <p14:creationId xmlns:p14="http://schemas.microsoft.com/office/powerpoint/2010/main" xmlns="" val="2862249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5"/>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87335E-BCAF-4A55-9283-0C8E2D80732F}" type="datetimeFigureOut">
              <a:rPr lang="es-ES" smtClean="0"/>
              <a:pPr/>
              <a:t>15/01/2018</a:t>
            </a:fld>
            <a:endParaRPr lang="es-ES"/>
          </a:p>
        </p:txBody>
      </p:sp>
      <p:sp>
        <p:nvSpPr>
          <p:cNvPr id="5" name="4 Marcador de pie de página"/>
          <p:cNvSpPr>
            <a:spLocks noGrp="1"/>
          </p:cNvSpPr>
          <p:nvPr>
            <p:ph type="ftr" sz="quarter" idx="3"/>
          </p:nvPr>
        </p:nvSpPr>
        <p:spPr>
          <a:xfrm>
            <a:off x="3124200" y="6356355"/>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77E47B-B890-40D4-BA7A-B76906468A6D}" type="slidenum">
              <a:rPr lang="es-ES" smtClean="0"/>
              <a:pPr/>
              <a:t>‹Nº›</a:t>
            </a:fld>
            <a:endParaRPr lang="es-ES"/>
          </a:p>
        </p:txBody>
      </p:sp>
    </p:spTree>
    <p:extLst>
      <p:ext uri="{BB962C8B-B14F-4D97-AF65-F5344CB8AC3E}">
        <p14:creationId xmlns:p14="http://schemas.microsoft.com/office/powerpoint/2010/main" xmlns="" val="22689108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40399" y="5049182"/>
            <a:ext cx="9171035" cy="523220"/>
          </a:xfrm>
          <a:prstGeom prst="rect">
            <a:avLst/>
          </a:prstGeom>
        </p:spPr>
        <p:txBody>
          <a:bodyPr wrap="square">
            <a:spAutoFit/>
          </a:bodyPr>
          <a:lstStyle/>
          <a:p>
            <a:r>
              <a:rPr lang="es-ES" sz="2800" b="1" dirty="0" smtClean="0">
                <a:solidFill>
                  <a:schemeClr val="bg1"/>
                </a:solidFill>
              </a:rPr>
              <a:t>         </a:t>
            </a:r>
            <a:endParaRPr lang="es-ES" sz="2800" b="1" dirty="0">
              <a:solidFill>
                <a:schemeClr val="bg1"/>
              </a:solidFill>
            </a:endParaRPr>
          </a:p>
        </p:txBody>
      </p:sp>
      <p:sp>
        <p:nvSpPr>
          <p:cNvPr id="9" name="AutoShape 8" descr="Resultado de imagen de simbolo telefono"/>
          <p:cNvSpPr>
            <a:spLocks noChangeAspect="1" noChangeArrowheads="1"/>
          </p:cNvSpPr>
          <p:nvPr/>
        </p:nvSpPr>
        <p:spPr bwMode="auto">
          <a:xfrm>
            <a:off x="207433" y="-108346"/>
            <a:ext cx="406400" cy="2286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13" name="AutoShape 15" descr="Resultado de imagen de simbolo telefono"/>
          <p:cNvSpPr>
            <a:spLocks noChangeAspect="1" noChangeArrowheads="1"/>
          </p:cNvSpPr>
          <p:nvPr/>
        </p:nvSpPr>
        <p:spPr bwMode="auto">
          <a:xfrm>
            <a:off x="410633" y="5954"/>
            <a:ext cx="406400" cy="2286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9" name="Picture 15" descr="C:\Users\recepcion\Documents\CLINICFOOT\CURSOS CLINICFOOT\unnamed (2).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24260" y="5081361"/>
            <a:ext cx="2026497" cy="1515991"/>
          </a:xfrm>
          <a:prstGeom prst="rect">
            <a:avLst/>
          </a:prstGeom>
          <a:noFill/>
          <a:extLst>
            <a:ext uri="{909E8E84-426E-40DD-AFC4-6F175D3DCCD1}">
              <a14:hiddenFill xmlns:a14="http://schemas.microsoft.com/office/drawing/2010/main" xmlns="">
                <a:solidFill>
                  <a:srgbClr val="FFFFFF"/>
                </a:solidFill>
              </a14:hiddenFill>
            </a:ext>
          </a:extLst>
        </p:spPr>
      </p:pic>
      <p:pic>
        <p:nvPicPr>
          <p:cNvPr id="1040" name="Picture 16" descr="C:\Users\recepcion\Documents\CLINICFOOT\CURSOS CLINICFOOT\unnamed (3).pn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507564" y="5081360"/>
            <a:ext cx="2026497" cy="1515991"/>
          </a:xfrm>
          <a:prstGeom prst="rect">
            <a:avLst/>
          </a:prstGeom>
          <a:noFill/>
          <a:extLst>
            <a:ext uri="{909E8E84-426E-40DD-AFC4-6F175D3DCCD1}">
              <a14:hiddenFill xmlns:a14="http://schemas.microsoft.com/office/drawing/2010/main" xmlns="">
                <a:solidFill>
                  <a:srgbClr val="FFFFFF"/>
                </a:solidFill>
              </a14:hiddenFill>
            </a:ext>
          </a:extLst>
        </p:spPr>
      </p:pic>
      <p:pic>
        <p:nvPicPr>
          <p:cNvPr id="1041" name="Picture 17" descr="C:\Users\recepcion\Documents\CLINICFOOT\CURSOS CLINICFOOT\unnamed (4).png"/>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6721967" y="5081361"/>
            <a:ext cx="2026497" cy="1515991"/>
          </a:xfrm>
          <a:prstGeom prst="rect">
            <a:avLst/>
          </a:prstGeom>
          <a:noFill/>
          <a:extLst>
            <a:ext uri="{909E8E84-426E-40DD-AFC4-6F175D3DCCD1}">
              <a14:hiddenFill xmlns:a14="http://schemas.microsoft.com/office/drawing/2010/main" xmlns="">
                <a:solidFill>
                  <a:srgbClr val="FFFFFF"/>
                </a:solidFill>
              </a14:hiddenFill>
            </a:ext>
          </a:extLst>
        </p:spPr>
      </p:pic>
      <p:pic>
        <p:nvPicPr>
          <p:cNvPr id="1042" name="Picture 18" descr="C:\Users\recepcion\Documents\CLINICFOOT\CURSOS CLINICFOOT\unnamed.png"/>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4600724" y="5081359"/>
            <a:ext cx="2026497" cy="1515991"/>
          </a:xfrm>
          <a:prstGeom prst="rect">
            <a:avLst/>
          </a:prstGeom>
          <a:noFill/>
          <a:extLst>
            <a:ext uri="{909E8E84-426E-40DD-AFC4-6F175D3DCCD1}">
              <a14:hiddenFill xmlns:a14="http://schemas.microsoft.com/office/drawing/2010/main" xmlns="">
                <a:solidFill>
                  <a:srgbClr val="FFFFFF"/>
                </a:solidFill>
              </a14:hiddenFill>
            </a:ext>
          </a:extLst>
        </p:spPr>
      </p:pic>
      <p:sp>
        <p:nvSpPr>
          <p:cNvPr id="39" name="38 Rectángulo"/>
          <p:cNvSpPr/>
          <p:nvPr/>
        </p:nvSpPr>
        <p:spPr>
          <a:xfrm>
            <a:off x="1214414" y="2068289"/>
            <a:ext cx="6768752" cy="461665"/>
          </a:xfrm>
          <a:prstGeom prst="rect">
            <a:avLst/>
          </a:prstGeom>
        </p:spPr>
        <p:style>
          <a:lnRef idx="0">
            <a:scrgbClr r="0" g="0" b="0"/>
          </a:lnRef>
          <a:fillRef idx="1003">
            <a:schemeClr val="lt1"/>
          </a:fillRef>
          <a:effectRef idx="0">
            <a:scrgbClr r="0" g="0" b="0"/>
          </a:effectRef>
          <a:fontRef idx="major"/>
        </p:style>
        <p:txBody>
          <a:bodyPr wrap="square">
            <a:spAutoFit/>
          </a:bodyPr>
          <a:lstStyle/>
          <a:p>
            <a:pPr algn="ctr"/>
            <a:r>
              <a:rPr lang="es-ES" sz="2400" u="sng" dirty="0" smtClean="0">
                <a:solidFill>
                  <a:schemeClr val="tx2">
                    <a:lumMod val="50000"/>
                  </a:schemeClr>
                </a:solidFill>
              </a:rPr>
              <a:t>INSCRÍBETE CONTACTÁNDO:</a:t>
            </a:r>
            <a:endParaRPr lang="es-ES" b="1" u="sng" dirty="0">
              <a:solidFill>
                <a:schemeClr val="bg1"/>
              </a:solidFill>
            </a:endParaRPr>
          </a:p>
        </p:txBody>
      </p:sp>
      <p:pic>
        <p:nvPicPr>
          <p:cNvPr id="10" name="9 Imagen" descr="encabezado-fisaude-2.jpg"/>
          <p:cNvPicPr>
            <a:picLocks noChangeAspect="1"/>
          </p:cNvPicPr>
          <p:nvPr/>
        </p:nvPicPr>
        <p:blipFill>
          <a:blip r:embed="rId6"/>
          <a:stretch>
            <a:fillRect/>
          </a:stretch>
        </p:blipFill>
        <p:spPr>
          <a:xfrm>
            <a:off x="214282" y="285728"/>
            <a:ext cx="8816196" cy="1330599"/>
          </a:xfrm>
          <a:prstGeom prst="rect">
            <a:avLst/>
          </a:prstGeom>
        </p:spPr>
      </p:pic>
      <p:sp>
        <p:nvSpPr>
          <p:cNvPr id="11" name="10 CuadroTexto"/>
          <p:cNvSpPr txBox="1"/>
          <p:nvPr/>
        </p:nvSpPr>
        <p:spPr>
          <a:xfrm>
            <a:off x="1214414" y="2496917"/>
            <a:ext cx="6715172" cy="646331"/>
          </a:xfrm>
          <a:prstGeom prst="rect">
            <a:avLst/>
          </a:prstGeom>
          <a:noFill/>
        </p:spPr>
        <p:txBody>
          <a:bodyPr wrap="square" rtlCol="0">
            <a:spAutoFit/>
          </a:bodyPr>
          <a:lstStyle/>
          <a:p>
            <a:pPr>
              <a:buFont typeface="Arial" pitchFamily="34" charset="0"/>
              <a:buChar char="•"/>
            </a:pPr>
            <a:r>
              <a:rPr lang="es-ES" dirty="0" smtClean="0">
                <a:solidFill>
                  <a:schemeClr val="accent4">
                    <a:lumMod val="50000"/>
                  </a:schemeClr>
                </a:solidFill>
                <a:latin typeface="Amerika Sans" pitchFamily="34" charset="0"/>
              </a:rPr>
              <a:t> Teléfono: 916 327 740</a:t>
            </a:r>
          </a:p>
          <a:p>
            <a:pPr>
              <a:buFont typeface="Arial" pitchFamily="34" charset="0"/>
              <a:buChar char="•"/>
            </a:pPr>
            <a:r>
              <a:rPr lang="es-ES" dirty="0" smtClean="0">
                <a:solidFill>
                  <a:schemeClr val="accent4">
                    <a:lumMod val="50000"/>
                  </a:schemeClr>
                </a:solidFill>
                <a:latin typeface="Amerika Sans" pitchFamily="34" charset="0"/>
              </a:rPr>
              <a:t> Correo electrónico: tienda@fisaude.com</a:t>
            </a:r>
            <a:endParaRPr lang="es-ES" dirty="0">
              <a:solidFill>
                <a:schemeClr val="accent4">
                  <a:lumMod val="50000"/>
                </a:schemeClr>
              </a:solidFill>
              <a:latin typeface="Amerika Sans" pitchFamily="34" charset="0"/>
            </a:endParaRPr>
          </a:p>
        </p:txBody>
      </p:sp>
      <p:sp>
        <p:nvSpPr>
          <p:cNvPr id="12" name="11 Rectángulo"/>
          <p:cNvSpPr/>
          <p:nvPr/>
        </p:nvSpPr>
        <p:spPr>
          <a:xfrm>
            <a:off x="1214414" y="3106822"/>
            <a:ext cx="6768752" cy="461665"/>
          </a:xfrm>
          <a:prstGeom prst="rect">
            <a:avLst/>
          </a:prstGeom>
        </p:spPr>
        <p:style>
          <a:lnRef idx="0">
            <a:scrgbClr r="0" g="0" b="0"/>
          </a:lnRef>
          <a:fillRef idx="1003">
            <a:schemeClr val="lt1"/>
          </a:fillRef>
          <a:effectRef idx="0">
            <a:scrgbClr r="0" g="0" b="0"/>
          </a:effectRef>
          <a:fontRef idx="major"/>
        </p:style>
        <p:txBody>
          <a:bodyPr wrap="square">
            <a:spAutoFit/>
          </a:bodyPr>
          <a:lstStyle/>
          <a:p>
            <a:pPr algn="ctr"/>
            <a:r>
              <a:rPr lang="es-ES" sz="2400" u="sng" dirty="0" smtClean="0">
                <a:solidFill>
                  <a:schemeClr val="tx2">
                    <a:lumMod val="50000"/>
                  </a:schemeClr>
                </a:solidFill>
              </a:rPr>
              <a:t>FECHAS – LOCALIZACIÓN - PRECIO</a:t>
            </a:r>
            <a:endParaRPr lang="es-ES" b="1" u="sng" dirty="0">
              <a:solidFill>
                <a:schemeClr val="bg1"/>
              </a:solidFill>
            </a:endParaRPr>
          </a:p>
        </p:txBody>
      </p:sp>
      <p:sp>
        <p:nvSpPr>
          <p:cNvPr id="14" name="13 CuadroTexto"/>
          <p:cNvSpPr txBox="1"/>
          <p:nvPr/>
        </p:nvSpPr>
        <p:spPr>
          <a:xfrm>
            <a:off x="1214414" y="3497048"/>
            <a:ext cx="6786610" cy="1200329"/>
          </a:xfrm>
          <a:prstGeom prst="rect">
            <a:avLst/>
          </a:prstGeom>
          <a:noFill/>
        </p:spPr>
        <p:txBody>
          <a:bodyPr wrap="square" rtlCol="0">
            <a:spAutoFit/>
          </a:bodyPr>
          <a:lstStyle/>
          <a:p>
            <a:pPr>
              <a:buFont typeface="Arial" pitchFamily="34" charset="0"/>
              <a:buChar char="•"/>
            </a:pPr>
            <a:r>
              <a:rPr lang="es-ES" dirty="0" smtClean="0">
                <a:solidFill>
                  <a:schemeClr val="accent4">
                    <a:lumMod val="50000"/>
                  </a:schemeClr>
                </a:solidFill>
                <a:latin typeface="Amerika Sans" pitchFamily="34" charset="0"/>
              </a:rPr>
              <a:t> Fechas: 2 – 3 – 4 Marzo</a:t>
            </a:r>
          </a:p>
          <a:p>
            <a:pPr>
              <a:buFont typeface="Arial" pitchFamily="34" charset="0"/>
              <a:buChar char="•"/>
            </a:pPr>
            <a:r>
              <a:rPr lang="es-ES" dirty="0" smtClean="0">
                <a:solidFill>
                  <a:schemeClr val="accent4">
                    <a:lumMod val="50000"/>
                  </a:schemeClr>
                </a:solidFill>
                <a:latin typeface="Amerika Sans" pitchFamily="34" charset="0"/>
              </a:rPr>
              <a:t> Localización: Instalaciones </a:t>
            </a:r>
            <a:r>
              <a:rPr lang="es-ES" dirty="0" err="1" smtClean="0">
                <a:solidFill>
                  <a:schemeClr val="accent4">
                    <a:lumMod val="50000"/>
                  </a:schemeClr>
                </a:solidFill>
                <a:latin typeface="Amerika Sans" pitchFamily="34" charset="0"/>
              </a:rPr>
              <a:t>Fisaude</a:t>
            </a:r>
            <a:r>
              <a:rPr lang="es-ES" dirty="0" smtClean="0">
                <a:solidFill>
                  <a:schemeClr val="accent4">
                    <a:lumMod val="50000"/>
                  </a:schemeClr>
                </a:solidFill>
                <a:latin typeface="Amerika Sans" pitchFamily="34" charset="0"/>
              </a:rPr>
              <a:t>. C/ Sierra de los </a:t>
            </a:r>
            <a:r>
              <a:rPr lang="es-ES" dirty="0" err="1" smtClean="0">
                <a:solidFill>
                  <a:schemeClr val="accent4">
                    <a:lumMod val="50000"/>
                  </a:schemeClr>
                </a:solidFill>
                <a:latin typeface="Amerika Sans" pitchFamily="34" charset="0"/>
              </a:rPr>
              <a:t>Filabres</a:t>
            </a:r>
            <a:r>
              <a:rPr lang="es-ES" dirty="0" smtClean="0">
                <a:solidFill>
                  <a:schemeClr val="accent4">
                    <a:lumMod val="50000"/>
                  </a:schemeClr>
                </a:solidFill>
                <a:latin typeface="Amerika Sans" pitchFamily="34" charset="0"/>
              </a:rPr>
              <a:t>, 1. Fuenlabrada (28946). Madrid</a:t>
            </a:r>
          </a:p>
          <a:p>
            <a:pPr>
              <a:buFont typeface="Arial" pitchFamily="34" charset="0"/>
              <a:buChar char="•"/>
            </a:pPr>
            <a:r>
              <a:rPr lang="es-ES" dirty="0" smtClean="0">
                <a:solidFill>
                  <a:schemeClr val="accent4">
                    <a:lumMod val="50000"/>
                  </a:schemeClr>
                </a:solidFill>
                <a:latin typeface="Amerika Sans" pitchFamily="34" charset="0"/>
              </a:rPr>
              <a:t>Precio: 220€</a:t>
            </a:r>
            <a:endParaRPr lang="es-ES" dirty="0">
              <a:solidFill>
                <a:schemeClr val="accent4">
                  <a:lumMod val="50000"/>
                </a:schemeClr>
              </a:solidFill>
              <a:latin typeface="Amerika Sans" pitchFamily="34" charset="0"/>
            </a:endParaRPr>
          </a:p>
        </p:txBody>
      </p:sp>
    </p:spTree>
    <p:extLst>
      <p:ext uri="{BB962C8B-B14F-4D97-AF65-F5344CB8AC3E}">
        <p14:creationId xmlns:p14="http://schemas.microsoft.com/office/powerpoint/2010/main" xmlns="" val="16204408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179512" y="188639"/>
            <a:ext cx="8856984" cy="6030909"/>
          </a:xfrm>
          <a:solidFill>
            <a:schemeClr val="bg1"/>
          </a:solidFill>
        </p:spPr>
        <p:txBody>
          <a:bodyPr numCol="2" spcCol="396000">
            <a:noAutofit/>
          </a:bodyPr>
          <a:lstStyle/>
          <a:p>
            <a:pPr algn="l" fontAlgn="base"/>
            <a:r>
              <a:rPr lang="es-ES_tradnl" sz="1100" b="1" dirty="0" smtClean="0"/>
              <a:t/>
            </a:r>
            <a:br>
              <a:rPr lang="es-ES_tradnl" sz="1100" b="1" dirty="0" smtClean="0"/>
            </a:br>
            <a:r>
              <a:rPr lang="es-ES_tradnl" sz="1600" b="1" dirty="0" smtClean="0"/>
              <a:t/>
            </a:r>
            <a:br>
              <a:rPr lang="es-ES_tradnl" sz="1600" b="1" dirty="0" smtClean="0"/>
            </a:br>
            <a:r>
              <a:rPr lang="es-ES_tradnl" sz="2000" b="1" dirty="0" smtClean="0">
                <a:solidFill>
                  <a:schemeClr val="tx2">
                    <a:lumMod val="50000"/>
                  </a:schemeClr>
                </a:solidFill>
              </a:rPr>
              <a:t>PROGRAMA</a:t>
            </a:r>
            <a:r>
              <a:rPr lang="es-ES_tradnl" sz="1600" b="1" dirty="0" smtClean="0"/>
              <a:t/>
            </a:r>
            <a:br>
              <a:rPr lang="es-ES_tradnl" sz="1600" b="1" dirty="0" smtClean="0"/>
            </a:br>
            <a:r>
              <a:rPr lang="es-ES" sz="1100" dirty="0" smtClean="0"/>
              <a:t/>
            </a:r>
            <a:br>
              <a:rPr lang="es-ES" sz="1100" dirty="0" smtClean="0"/>
            </a:br>
            <a:r>
              <a:rPr lang="es-ES_tradnl" sz="1300" u="sng" dirty="0" smtClean="0">
                <a:solidFill>
                  <a:schemeClr val="tx2">
                    <a:lumMod val="75000"/>
                  </a:schemeClr>
                </a:solidFill>
              </a:rPr>
              <a:t>Principios físicos de la ecografía</a:t>
            </a:r>
            <a:r>
              <a:rPr lang="es-ES" sz="1300" dirty="0" smtClean="0"/>
              <a:t/>
            </a:r>
            <a:br>
              <a:rPr lang="es-ES" sz="1300" dirty="0" smtClean="0"/>
            </a:br>
            <a:r>
              <a:rPr lang="es-ES_tradnl" sz="1300" dirty="0" smtClean="0">
                <a:solidFill>
                  <a:schemeClr val="tx2"/>
                </a:solidFill>
              </a:rPr>
              <a:t>1. Nomenclatura ecográfica.</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2. Optimización de la imagen ecográfica en modo B.</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3. Equipo ecográfico.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3. Tipos de imágenes.</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4. Artefactos.</a:t>
            </a:r>
            <a:r>
              <a:rPr lang="es-ES" sz="1300" dirty="0" smtClean="0">
                <a:solidFill>
                  <a:schemeClr val="tx2"/>
                </a:solidFill>
              </a:rPr>
              <a:t/>
            </a:r>
            <a:br>
              <a:rPr lang="es-ES" sz="1300" dirty="0" smtClean="0">
                <a:solidFill>
                  <a:schemeClr val="tx2"/>
                </a:solidFill>
              </a:rPr>
            </a:br>
            <a:r>
              <a:rPr lang="es-ES_tradnl" sz="1300" dirty="0" smtClean="0"/>
              <a:t> </a:t>
            </a:r>
            <a:r>
              <a:rPr lang="es-ES" sz="1300" dirty="0" smtClean="0"/>
              <a:t/>
            </a:r>
            <a:br>
              <a:rPr lang="es-ES" sz="1300" dirty="0" smtClean="0"/>
            </a:br>
            <a:r>
              <a:rPr lang="es-ES_tradnl" sz="1300" u="sng" dirty="0" smtClean="0">
                <a:solidFill>
                  <a:schemeClr val="tx2">
                    <a:lumMod val="75000"/>
                  </a:schemeClr>
                </a:solidFill>
              </a:rPr>
              <a:t>Anatomía ecográfica y patología del aparato locomotor</a:t>
            </a:r>
            <a:r>
              <a:rPr lang="es-ES" sz="1300" dirty="0" smtClean="0"/>
              <a:t/>
            </a:r>
            <a:br>
              <a:rPr lang="es-ES" sz="1300" dirty="0" smtClean="0"/>
            </a:br>
            <a:r>
              <a:rPr lang="es-ES_tradnl" sz="1300" dirty="0" smtClean="0">
                <a:solidFill>
                  <a:schemeClr val="tx2"/>
                </a:solidFill>
              </a:rPr>
              <a:t>1. Anatomía ecográfica normal y patológica del músculo.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2. Anatomía ecográfica normal y patológica del tendón.</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3. Anatomía ecográfica normal y patológica del ligamento.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4. Anatomía ecográfica normal y patológica de la bolsa.</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5. Anatomía ecográfica normal y patológica del hueso.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6. Anatomía ecográfica normal y patológica del nervio.</a:t>
            </a:r>
            <a:r>
              <a:rPr lang="es-ES" sz="1300" dirty="0" smtClean="0">
                <a:solidFill>
                  <a:schemeClr val="tx2"/>
                </a:solidFill>
              </a:rPr>
              <a:t/>
            </a:r>
            <a:br>
              <a:rPr lang="es-ES" sz="1300" dirty="0" smtClean="0">
                <a:solidFill>
                  <a:schemeClr val="tx2"/>
                </a:solidFill>
              </a:rPr>
            </a:br>
            <a:r>
              <a:rPr lang="es-ES_tradnl" sz="1300" dirty="0" smtClean="0"/>
              <a:t> </a:t>
            </a:r>
            <a:r>
              <a:rPr lang="es-ES" sz="1300" dirty="0" smtClean="0"/>
              <a:t/>
            </a:r>
            <a:br>
              <a:rPr lang="es-ES" sz="1300" dirty="0" smtClean="0"/>
            </a:br>
            <a:r>
              <a:rPr lang="es-ES_tradnl" sz="1300" u="sng" dirty="0" smtClean="0">
                <a:solidFill>
                  <a:schemeClr val="tx2">
                    <a:lumMod val="75000"/>
                  </a:schemeClr>
                </a:solidFill>
              </a:rPr>
              <a:t>Ecografía del miembro superior</a:t>
            </a:r>
            <a:r>
              <a:rPr lang="es-ES" sz="1300" dirty="0" smtClean="0"/>
              <a:t/>
            </a:r>
            <a:br>
              <a:rPr lang="es-ES" sz="1300" dirty="0" smtClean="0"/>
            </a:br>
            <a:r>
              <a:rPr lang="es-ES_tradnl" sz="1300" dirty="0" smtClean="0">
                <a:solidFill>
                  <a:schemeClr val="tx2"/>
                </a:solidFill>
              </a:rPr>
              <a:t>Ecografía de la articulación del hombro.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Estudio anatómico.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Estudio ecográfico.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Ecografía de la articulación del codo.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Estudio anatómico.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Estudio ecográfico.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Ecografía del antebrazo.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Estudio anatómico.</a:t>
            </a:r>
            <a:r>
              <a:rPr lang="es-ES" sz="1300" dirty="0" smtClean="0">
                <a:solidFill>
                  <a:schemeClr val="tx2"/>
                </a:solidFill>
              </a:rPr>
              <a:t/>
            </a:r>
            <a:br>
              <a:rPr lang="es-ES" sz="1300" dirty="0" smtClean="0">
                <a:solidFill>
                  <a:schemeClr val="tx2"/>
                </a:solidFill>
              </a:rPr>
            </a:br>
            <a:r>
              <a:rPr lang="es-ES" sz="1300" dirty="0" smtClean="0"/>
              <a:t/>
            </a:r>
            <a:br>
              <a:rPr lang="es-ES" sz="1300" dirty="0" smtClean="0"/>
            </a:br>
            <a:r>
              <a:rPr lang="es-ES" sz="1300" dirty="0" smtClean="0"/>
              <a:t/>
            </a:r>
            <a:br>
              <a:rPr lang="es-ES" sz="1300" dirty="0" smtClean="0"/>
            </a:br>
            <a:r>
              <a:rPr lang="es-ES" sz="1300" dirty="0" smtClean="0"/>
              <a:t/>
            </a:r>
            <a:br>
              <a:rPr lang="es-ES" sz="1300" dirty="0" smtClean="0"/>
            </a:br>
            <a:r>
              <a:rPr lang="es-ES" sz="1300" dirty="0" smtClean="0"/>
              <a:t/>
            </a:r>
            <a:br>
              <a:rPr lang="es-ES" sz="1300" dirty="0" smtClean="0"/>
            </a:br>
            <a:r>
              <a:rPr lang="es-ES" sz="1300" dirty="0" smtClean="0"/>
              <a:t/>
            </a:r>
            <a:br>
              <a:rPr lang="es-ES" sz="1300" dirty="0" smtClean="0"/>
            </a:br>
            <a:r>
              <a:rPr lang="es-ES_tradnl" sz="1300" dirty="0" smtClean="0">
                <a:solidFill>
                  <a:schemeClr val="tx2"/>
                </a:solidFill>
              </a:rPr>
              <a:t>Estudio ecográfico.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Ecografía de la articulación de la muñeca y de la mano.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Estudio anatómico.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Estudio ecográfico</a:t>
            </a:r>
            <a:r>
              <a:rPr lang="es-ES" sz="1300" dirty="0" smtClean="0">
                <a:solidFill>
                  <a:schemeClr val="tx2"/>
                </a:solidFill>
              </a:rPr>
              <a:t/>
            </a:r>
            <a:br>
              <a:rPr lang="es-ES" sz="1300" dirty="0" smtClean="0">
                <a:solidFill>
                  <a:schemeClr val="tx2"/>
                </a:solidFill>
              </a:rPr>
            </a:br>
            <a:r>
              <a:rPr lang="es-ES_tradnl" sz="1300" dirty="0" smtClean="0"/>
              <a:t> </a:t>
            </a:r>
            <a:r>
              <a:rPr lang="es-ES" sz="1300" dirty="0" smtClean="0"/>
              <a:t/>
            </a:r>
            <a:br>
              <a:rPr lang="es-ES" sz="1300" dirty="0" smtClean="0"/>
            </a:br>
            <a:r>
              <a:rPr lang="es-ES_tradnl" sz="1300" u="sng" dirty="0" smtClean="0">
                <a:solidFill>
                  <a:schemeClr val="tx2">
                    <a:lumMod val="75000"/>
                  </a:schemeClr>
                </a:solidFill>
              </a:rPr>
              <a:t>Ecografía del miembro inferior</a:t>
            </a:r>
            <a:r>
              <a:rPr lang="es-ES" sz="1300" dirty="0" smtClean="0"/>
              <a:t/>
            </a:r>
            <a:br>
              <a:rPr lang="es-ES" sz="1300" dirty="0" smtClean="0"/>
            </a:br>
            <a:r>
              <a:rPr lang="es-ES_tradnl" sz="1300" dirty="0" smtClean="0">
                <a:solidFill>
                  <a:schemeClr val="tx2"/>
                </a:solidFill>
              </a:rPr>
              <a:t>Ecografía de la articulación de la cadera.</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Estudio anatómico.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Estudio ecográfico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Ecografía del muslo.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Estudio anatómico.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Estudio ecográfico.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Ecografía de la articulación de la rodilla.</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Estudio anatómico.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Estudio ecográfico.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Ecografía de la pierna.</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Estudio anatómico.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Estudio ecográfico.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Ecografía de la articulación del tobillo y del pie.</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Estudio anatómico.</a:t>
            </a:r>
            <a:r>
              <a:rPr lang="es-ES" sz="1300" dirty="0" smtClean="0">
                <a:solidFill>
                  <a:schemeClr val="tx2"/>
                </a:solidFill>
              </a:rPr>
              <a:t/>
            </a:r>
            <a:br>
              <a:rPr lang="es-ES" sz="1300" dirty="0" smtClean="0">
                <a:solidFill>
                  <a:schemeClr val="tx2"/>
                </a:solidFill>
              </a:rPr>
            </a:br>
            <a:r>
              <a:rPr lang="es-ES_tradnl" sz="1300" dirty="0" smtClean="0">
                <a:solidFill>
                  <a:schemeClr val="tx2"/>
                </a:solidFill>
              </a:rPr>
              <a:t>Estudio ecográfico.</a:t>
            </a:r>
            <a:r>
              <a:rPr lang="es-ES" sz="1100" dirty="0" smtClean="0">
                <a:solidFill>
                  <a:schemeClr val="tx2"/>
                </a:solidFill>
              </a:rPr>
              <a:t/>
            </a:r>
            <a:br>
              <a:rPr lang="es-ES" sz="1100" dirty="0" smtClean="0">
                <a:solidFill>
                  <a:schemeClr val="tx2"/>
                </a:solidFill>
              </a:rPr>
            </a:br>
            <a:r>
              <a:rPr lang="es-ES_tradnl" sz="1100" dirty="0" smtClean="0"/>
              <a:t> </a:t>
            </a:r>
            <a:r>
              <a:rPr lang="es-ES" sz="1200" dirty="0" smtClean="0"/>
              <a:t/>
            </a:r>
            <a:br>
              <a:rPr lang="es-ES" sz="1200" dirty="0" smtClean="0"/>
            </a:br>
            <a:endParaRPr lang="es-ES" sz="1200" b="1" dirty="0">
              <a:solidFill>
                <a:schemeClr val="tx2">
                  <a:lumMod val="50000"/>
                </a:schemeClr>
              </a:solidFill>
              <a:latin typeface="+mn-lt"/>
            </a:endParaRPr>
          </a:p>
        </p:txBody>
      </p:sp>
      <p:sp>
        <p:nvSpPr>
          <p:cNvPr id="17" name="16 Rectángulo"/>
          <p:cNvSpPr/>
          <p:nvPr/>
        </p:nvSpPr>
        <p:spPr>
          <a:xfrm>
            <a:off x="2771800" y="188640"/>
            <a:ext cx="6480720" cy="400110"/>
          </a:xfrm>
          <a:prstGeom prst="rect">
            <a:avLst/>
          </a:prstGeom>
          <a:noFill/>
          <a:ln w="0">
            <a:noFill/>
          </a:ln>
        </p:spPr>
        <p:style>
          <a:lnRef idx="2">
            <a:schemeClr val="accent1"/>
          </a:lnRef>
          <a:fillRef idx="1002">
            <a:schemeClr val="lt1"/>
          </a:fillRef>
          <a:effectRef idx="0">
            <a:schemeClr val="accent1"/>
          </a:effectRef>
          <a:fontRef idx="minor">
            <a:schemeClr val="dk1"/>
          </a:fontRef>
        </p:style>
        <p:txBody>
          <a:bodyPr wrap="square">
            <a:spAutoFit/>
          </a:bodyPr>
          <a:lstStyle/>
          <a:p>
            <a:pPr algn="ctr"/>
            <a:r>
              <a:rPr lang="es-ES" sz="2000" b="1" dirty="0" smtClean="0">
                <a:solidFill>
                  <a:schemeClr val="tx2">
                    <a:lumMod val="50000"/>
                  </a:schemeClr>
                </a:solidFill>
                <a:effectLst>
                  <a:outerShdw blurRad="38100" dist="38100" dir="2700000" algn="tl">
                    <a:srgbClr val="000000">
                      <a:alpha val="43137"/>
                    </a:srgbClr>
                  </a:outerShdw>
                </a:effectLst>
              </a:rPr>
              <a:t>IMPARTIDO POR:  Dr. </a:t>
            </a:r>
            <a:r>
              <a:rPr lang="es-ES" sz="1600" b="1" dirty="0" smtClean="0">
                <a:solidFill>
                  <a:schemeClr val="tx2">
                    <a:lumMod val="50000"/>
                  </a:schemeClr>
                </a:solidFill>
                <a:effectLst>
                  <a:outerShdw blurRad="38100" dist="38100" dir="2700000" algn="tl">
                    <a:srgbClr val="000000">
                      <a:alpha val="43137"/>
                    </a:srgbClr>
                  </a:outerShdw>
                </a:effectLst>
              </a:rPr>
              <a:t>PABLO SALVADOR COLOMA  </a:t>
            </a:r>
            <a:endParaRPr lang="es-ES" sz="1600" b="1" dirty="0">
              <a:solidFill>
                <a:schemeClr val="tx2">
                  <a:lumMod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14733852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1665</TotalTime>
  <Words>61</Words>
  <Application>Microsoft Macintosh PowerPoint</Application>
  <PresentationFormat>Presentación en pantalla (4:3)</PresentationFormat>
  <Paragraphs>10</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Tema de Office</vt:lpstr>
      <vt:lpstr>Diapositiva 1</vt:lpstr>
      <vt:lpstr>  PROGRAMA  Principios físicos de la ecografía 1. Nomenclatura ecográfica. 2. Optimización de la imagen ecográfica en modo B. 3. Equipo ecográfico. 3. Tipos de imágenes. 4. Artefactos.   Anatomía ecográfica y patología del aparato locomotor 1. Anatomía ecográfica normal y patológica del músculo. 2. Anatomía ecográfica normal y patológica del tendón. 3. Anatomía ecográfica normal y patológica del ligamento. 4. Anatomía ecográfica normal y patológica de la bolsa. 5. Anatomía ecográfica normal y patológica del hueso. 6. Anatomía ecográfica normal y patológica del nervio.   Ecografía del miembro superior Ecografía de la articulación del hombro. Estudio anatómico. Estudio ecográfico. Ecografía de la articulación del codo. Estudio anatómico. Estudio ecográfico. Ecografía del antebrazo. Estudio anatómico.      Estudio ecográfico. Ecografía de la articulación de la muñeca y de la mano. Estudio anatómico. Estudio ecográfico   Ecografía del miembro inferior Ecografía de la articulación de la cadera. Estudio anatómico. Estudio ecográfico Ecografía del muslo. Estudio anatómico. Estudio ecográfico. Ecografía de la articulación de la rodilla. Estudio anatómico. Estudio ecográfico. Ecografía de la pierna. Estudio anatómico. Estudio ecográfico. Ecografía de la articulación del tobillo y del pie. Estudio anatómico. Estudio ecográfico.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recepcion</dc:creator>
  <cp:lastModifiedBy>Usuario</cp:lastModifiedBy>
  <cp:revision>61</cp:revision>
  <dcterms:created xsi:type="dcterms:W3CDTF">2017-05-05T11:28:19Z</dcterms:created>
  <dcterms:modified xsi:type="dcterms:W3CDTF">2018-01-16T09:49:34Z</dcterms:modified>
</cp:coreProperties>
</file>